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3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14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14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1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5" r:id="rId3"/>
    <p:sldMasterId id="2147483666" r:id="rId4"/>
    <p:sldMasterId id="2147483667" r:id="rId5"/>
    <p:sldMasterId id="2147483668" r:id="rId6"/>
    <p:sldMasterId id="2147483669" r:id="rId7"/>
    <p:sldMasterId id="2147483670" r:id="rId8"/>
    <p:sldMasterId id="2147483671" r:id="rId9"/>
    <p:sldMasterId id="2147483672" r:id="rId10"/>
    <p:sldMasterId id="2147483673" r:id="rId11"/>
    <p:sldMasterId id="2147483674" r:id="rId12"/>
    <p:sldMasterId id="2147483675" r:id="rId13"/>
    <p:sldMasterId id="2147483676" r:id="rId14"/>
    <p:sldMasterId id="2147483677" r:id="rId15"/>
    <p:sldMasterId id="2147483678" r:id="rId16"/>
  </p:sldMasterIdLst>
  <p:notesMasterIdLst>
    <p:notesMasterId r:id="rId17"/>
  </p:notesMasterIdLst>
  <p:sldIdLst>
    <p:sldId id="256" r:id="rId18"/>
    <p:sldId id="257" r:id="rId19"/>
    <p:sldId id="258" r:id="rId20"/>
    <p:sldId id="259" r:id="rId21"/>
    <p:sldId id="260" r:id="rId22"/>
    <p:sldId id="261" r:id="rId23"/>
    <p:sldId id="262" r:id="rId24"/>
    <p:sldId id="263" r:id="rId25"/>
    <p:sldId id="264" r:id="rId26"/>
  </p:sldIdLst>
  <p:sldSz cy="6858000" cx="9144000"/>
  <p:notesSz cx="6669075" cy="9926625"/>
  <p:embeddedFontLst>
    <p:embeddedFont>
      <p:font typeface="Arial Black"/>
      <p:regular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3.xml"/><Relationship Id="rId22" Type="http://schemas.openxmlformats.org/officeDocument/2006/relationships/slide" Target="slides/slide5.xml"/><Relationship Id="rId21" Type="http://schemas.openxmlformats.org/officeDocument/2006/relationships/slide" Target="slides/slide4.xml"/><Relationship Id="rId24" Type="http://schemas.openxmlformats.org/officeDocument/2006/relationships/slide" Target="slides/slide7.xml"/><Relationship Id="rId23" Type="http://schemas.openxmlformats.org/officeDocument/2006/relationships/slide" Target="slides/slide6.xml"/><Relationship Id="rId1" Type="http://schemas.openxmlformats.org/officeDocument/2006/relationships/theme" Target="theme/theme7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26" Type="http://schemas.openxmlformats.org/officeDocument/2006/relationships/slide" Target="slides/slide9.xml"/><Relationship Id="rId25" Type="http://schemas.openxmlformats.org/officeDocument/2006/relationships/slide" Target="slides/slide8.xml"/><Relationship Id="rId27" Type="http://schemas.openxmlformats.org/officeDocument/2006/relationships/font" Target="fonts/ArialBlack-regular.fntdata"/><Relationship Id="rId5" Type="http://schemas.openxmlformats.org/officeDocument/2006/relationships/slideMaster" Target="slideMasters/slideMaster3.xml"/><Relationship Id="rId6" Type="http://schemas.openxmlformats.org/officeDocument/2006/relationships/slideMaster" Target="slideMasters/slideMaster4.xml"/><Relationship Id="rId7" Type="http://schemas.openxmlformats.org/officeDocument/2006/relationships/slideMaster" Target="slideMasters/slideMaster5.xml"/><Relationship Id="rId8" Type="http://schemas.openxmlformats.org/officeDocument/2006/relationships/slideMaster" Target="slideMasters/slideMaster6.xml"/><Relationship Id="rId11" Type="http://schemas.openxmlformats.org/officeDocument/2006/relationships/slideMaster" Target="slideMasters/slideMaster9.xml"/><Relationship Id="rId10" Type="http://schemas.openxmlformats.org/officeDocument/2006/relationships/slideMaster" Target="slideMasters/slideMaster8.xml"/><Relationship Id="rId13" Type="http://schemas.openxmlformats.org/officeDocument/2006/relationships/slideMaster" Target="slideMasters/slideMaster11.xml"/><Relationship Id="rId12" Type="http://schemas.openxmlformats.org/officeDocument/2006/relationships/slideMaster" Target="slideMasters/slideMaster10.xml"/><Relationship Id="rId15" Type="http://schemas.openxmlformats.org/officeDocument/2006/relationships/slideMaster" Target="slideMasters/slideMaster13.xml"/><Relationship Id="rId14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16" Type="http://schemas.openxmlformats.org/officeDocument/2006/relationships/slideMaster" Target="slideMasters/slideMaster14.xml"/><Relationship Id="rId19" Type="http://schemas.openxmlformats.org/officeDocument/2006/relationships/slide" Target="slides/slide2.xml"/><Relationship Id="rId1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6" name="Shape 6"/>
          <p:cNvSpPr txBox="1"/>
          <p:nvPr>
            <p:ph idx="10" type="dt"/>
          </p:nvPr>
        </p:nvSpPr>
        <p:spPr>
          <a:xfrm>
            <a:off x="3779837" y="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42975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779837" y="9429750"/>
            <a:ext cx="288925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8" name="Shape 188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5" name="Shape 195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6" name="Shape 216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idx="1" type="body"/>
          </p:nvPr>
        </p:nvSpPr>
        <p:spPr>
          <a:xfrm>
            <a:off x="889000" y="4714875"/>
            <a:ext cx="4891087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2" name="Shape 232"/>
          <p:cNvSpPr/>
          <p:nvPr>
            <p:ph idx="2" type="sldImg"/>
          </p:nvPr>
        </p:nvSpPr>
        <p:spPr>
          <a:xfrm>
            <a:off x="852487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subTitle"/>
          </p:nvPr>
        </p:nvSpPr>
        <p:spPr>
          <a:xfrm>
            <a:off x="2057400" y="4114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107" name="Shape 10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14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2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0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9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9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9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9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9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picTx">
  <p:cSld name="PICTURE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16" name="Shape 1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14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2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0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9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9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9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9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9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vertTx">
  <p:cSld name="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xAndObj">
  <p:cSld name="TEXT_AND_OBJEC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0" y="1524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x="228600" y="1295400"/>
            <a:ext cx="89154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9" name="Shape 149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Shape 150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1" name="Shape 151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Only">
  <p:cSld name="OBJECT_ONLY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609600"/>
            <a:ext cx="7772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Shape 163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4" name="Shape 164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Shape 165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secHead">
  <p:cSld name="Section 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 b="1" sz="4000" cap="small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sz="2000"/>
            </a:lvl1pPr>
            <a:lvl2pPr indent="0" lvl="1" marL="457200" rtl="0">
              <a:spcBef>
                <a:spcPts val="0"/>
              </a:spcBef>
              <a:buFont typeface="Arial"/>
              <a:buNone/>
              <a:defRPr sz="1800"/>
            </a:lvl2pPr>
            <a:lvl3pPr indent="0" lvl="2" marL="914400" rtl="0">
              <a:spcBef>
                <a:spcPts val="0"/>
              </a:spcBef>
              <a:buFont typeface="Arial"/>
              <a:buNone/>
              <a:defRPr sz="1600"/>
            </a:lvl3pPr>
            <a:lvl4pPr indent="0" lvl="3" marL="1371600" rtl="0">
              <a:spcBef>
                <a:spcPts val="0"/>
              </a:spcBef>
              <a:buFont typeface="Arial"/>
              <a:buNone/>
              <a:defRPr sz="1400"/>
            </a:lvl4pPr>
            <a:lvl5pPr indent="0" lvl="4" marL="1828800" rtl="0">
              <a:spcBef>
                <a:spcPts val="0"/>
              </a:spcBef>
              <a:buFont typeface="Arial"/>
              <a:buNone/>
              <a:defRPr sz="1400"/>
            </a:lvl5pPr>
            <a:lvl6pPr indent="0" lvl="5" marL="2286000" rtl="0">
              <a:spcBef>
                <a:spcPts val="0"/>
              </a:spcBef>
              <a:buFont typeface="Arial"/>
              <a:buNone/>
              <a:defRPr sz="1400"/>
            </a:lvl6pPr>
            <a:lvl7pPr indent="0" lvl="6" marL="2743200" rtl="0">
              <a:spcBef>
                <a:spcPts val="0"/>
              </a:spcBef>
              <a:buFont typeface="Arial"/>
              <a:buNone/>
              <a:defRPr sz="1400"/>
            </a:lvl7pPr>
            <a:lvl8pPr indent="0" lvl="7" marL="3200400" rtl="0">
              <a:spcBef>
                <a:spcPts val="0"/>
              </a:spcBef>
              <a:buFont typeface="Arial"/>
              <a:buNone/>
              <a:defRPr sz="1400"/>
            </a:lvl8pPr>
            <a:lvl9pPr indent="0" lvl="8" marL="3657600" rtl="0">
              <a:spcBef>
                <a:spcPts val="0"/>
              </a:spcBef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52400" y="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woTxTwoObj">
  <p:cSld name="TWO_OBJECTS_WITH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Arial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Arial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Arial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Arial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Arial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Arial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Arial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Arial"/>
              <a:buNone/>
              <a:defRPr b="1" sz="1600"/>
            </a:lvl9pPr>
          </a:lstStyle>
          <a:p/>
        </p:txBody>
      </p:sp>
      <p:sp>
        <p:nvSpPr>
          <p:cNvPr id="80" name="Shape 8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81" name="Shape 8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Arial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Arial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Arial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Arial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Arial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Arial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Arial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Arial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Arial"/>
              <a:buNone/>
              <a:defRPr b="1" sz="1600"/>
            </a:lvl9pPr>
          </a:lstStyle>
          <a:p/>
        </p:txBody>
      </p:sp>
      <p:sp>
        <p:nvSpPr>
          <p:cNvPr id="82" name="Shape 8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Only">
  <p:cSld name="Title onl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 sz="44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8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2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theme" Target="../theme/theme10.xml"/></Relationships>
</file>

<file path=ppt/slideMasters/_rels/slideMaster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theme" Target="../theme/theme9.xml"/></Relationships>
</file>

<file path=ppt/slideMasters/_rels/slideMaster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theme" Target="../theme/theme1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Layout" Target="../slideLayouts/slideLayout6.xml"/><Relationship Id="rId3" Type="http://schemas.openxmlformats.org/officeDocument/2006/relationships/theme" Target="../theme/theme3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12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15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13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/>
        </p:nvSpPr>
        <p:spPr>
          <a:xfrm>
            <a:off x="381000" y="0"/>
            <a:ext cx="1447800" cy="6856412"/>
          </a:xfrm>
          <a:prstGeom prst="rect">
            <a:avLst/>
          </a:prstGeom>
          <a:gradFill>
            <a:gsLst>
              <a:gs pos="0">
                <a:srgbClr val="CBCBCB">
                  <a:alpha val="49803"/>
                </a:srgbClr>
              </a:gs>
              <a:gs pos="100000">
                <a:srgbClr val="003F7E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/>
        </p:nvSpPr>
        <p:spPr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685800" y="6629400"/>
            <a:ext cx="3505200" cy="227012"/>
          </a:xfrm>
          <a:prstGeom prst="rect">
            <a:avLst/>
          </a:prstGeom>
          <a:gradFill>
            <a:gsLst>
              <a:gs pos="0">
                <a:srgbClr val="761800"/>
              </a:gs>
              <a:gs pos="50000">
                <a:schemeClr val="hlink"/>
              </a:gs>
              <a:gs pos="50000">
                <a:schemeClr val="hlink"/>
              </a:gs>
              <a:gs pos="100000">
                <a:srgbClr val="761800"/>
              </a:gs>
            </a:gsLst>
            <a:lin ang="0" scaled="0"/>
          </a:gra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762000" y="762000"/>
            <a:ext cx="8380412" cy="762000"/>
          </a:xfrm>
          <a:prstGeom prst="rect">
            <a:avLst/>
          </a:prstGeom>
          <a:gradFill>
            <a:gsLst>
              <a:gs pos="0">
                <a:schemeClr val="dk2"/>
              </a:gs>
              <a:gs pos="100000">
                <a:srgbClr val="00101F"/>
              </a:gs>
            </a:gsLst>
            <a:lin ang="0" scaled="0"/>
          </a:gra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" name="Shape 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Shape 112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Shape 131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Shape 132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9" name="Shape 139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0" name="Shape 140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Shape 155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Shape 156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Shape 157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1"/>
    <p:sldLayoutId id="214748366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/>
        </p:nvSpPr>
        <p:spPr>
          <a:xfrm>
            <a:off x="381000" y="0"/>
            <a:ext cx="1447800" cy="6856412"/>
          </a:xfrm>
          <a:prstGeom prst="rect">
            <a:avLst/>
          </a:prstGeom>
          <a:gradFill>
            <a:gsLst>
              <a:gs pos="0">
                <a:srgbClr val="003F7E"/>
              </a:gs>
              <a:gs pos="50000">
                <a:srgbClr val="CBCBCB">
                  <a:alpha val="49803"/>
                </a:srgbClr>
              </a:gs>
              <a:gs pos="50000">
                <a:srgbClr val="CBCBCB">
                  <a:alpha val="49803"/>
                </a:srgbClr>
              </a:gs>
              <a:gs pos="100000">
                <a:srgbClr val="003F7E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/>
        </p:nvSpPr>
        <p:spPr>
          <a:xfrm>
            <a:off x="685800" y="2438400"/>
            <a:ext cx="8456612" cy="762000"/>
          </a:xfrm>
          <a:prstGeom prst="rect">
            <a:avLst/>
          </a:prstGeom>
          <a:gradFill>
            <a:gsLst>
              <a:gs pos="0">
                <a:schemeClr val="dk2"/>
              </a:gs>
              <a:gs pos="100000">
                <a:srgbClr val="00101F"/>
              </a:gs>
            </a:gsLst>
            <a:lin ang="0" scaled="0"/>
          </a:gra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 txBox="1"/>
          <p:nvPr/>
        </p:nvSpPr>
        <p:spPr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2" r:id="rId1"/>
    <p:sldLayoutId id="214748365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Shape 94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 b="0" i="0" sz="44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44475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Arial"/>
              <a:buChar char="●"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10" type="dt"/>
          </p:nvPr>
        </p:nvSpPr>
        <p:spPr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ctrTitle"/>
          </p:nvPr>
        </p:nvSpPr>
        <p:spPr>
          <a:xfrm>
            <a:off x="0" y="0"/>
            <a:ext cx="9144000" cy="362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ct val="25000"/>
              <a:buFont typeface="Arial Black"/>
              <a:buNone/>
            </a:pPr>
            <a:r>
              <a:rPr b="0" i="0" lang="en-US" sz="48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Fejlesztési ingatlanok értékelési anomáliái</a:t>
            </a:r>
            <a:br>
              <a:rPr b="0" i="0" lang="en-US" sz="48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br>
              <a:rPr b="0" i="0" lang="en-US" sz="48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b="0" i="0" lang="en-US" sz="40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r>
              <a:rPr b="0" i="0" lang="en-US" sz="28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Meddig mehet el az értékbecslő a külföldi megbízó igénye szerint?</a:t>
            </a:r>
          </a:p>
        </p:txBody>
      </p:sp>
      <p:sp>
        <p:nvSpPr>
          <p:cNvPr id="171" name="Shape 171"/>
          <p:cNvSpPr txBox="1"/>
          <p:nvPr>
            <p:ph idx="1" type="subTitle"/>
          </p:nvPr>
        </p:nvSpPr>
        <p:spPr>
          <a:xfrm>
            <a:off x="1042987" y="4648200"/>
            <a:ext cx="6624637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wrap="square" tIns="460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 Black"/>
              <a:buNone/>
            </a:pPr>
            <a:r>
              <a:rPr b="0" i="0" lang="en-US" sz="28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MAISZ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 Black"/>
              <a:buNone/>
            </a:pPr>
            <a:r>
              <a:rPr b="0" i="0" lang="en-US" sz="28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2011.05.06.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 Black"/>
              <a:buNone/>
            </a:pPr>
            <a:r>
              <a:t/>
            </a:r>
            <a:endParaRPr b="0" i="0" sz="2800" u="none" cap="none" strike="noStrike">
              <a:solidFill>
                <a:srgbClr val="000099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 Black"/>
              <a:buNone/>
            </a:pPr>
            <a:r>
              <a:t/>
            </a:r>
            <a:endParaRPr b="0" i="0" sz="2800" u="none" cap="none" strike="noStrike">
              <a:solidFill>
                <a:srgbClr val="000099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Leitner József EUFIM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0" y="152400"/>
            <a:ext cx="91440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1" i="0" lang="en-US" sz="44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VAN  RÁ  IGÉNY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228600" y="1295400"/>
            <a:ext cx="89154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wrap="square" tIns="46025">
            <a:noAutofit/>
          </a:bodyPr>
          <a:lstStyle/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Magyar megrendelők esetében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: kezelhet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nénk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ezt egy 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KICSIT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....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Tényleges adottságok megítélése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Várható piaci, területi folyamatokról egyéni vélemény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5 db összehasonlító adat „válogatása”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sng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Várható megvalósítási költségek realitása</a:t>
            </a:r>
          </a:p>
          <a:p>
            <a:pPr indent="-342900" lvl="0" marL="342900" marR="0" rtl="0" algn="ctr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+ - 15 %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Külföldi megrendelők esetében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: kezel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je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ezt  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NAGYON</a:t>
            </a: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....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!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„Nálunk ..... így, meg így ....” tipusu HAZUGSÁGOK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Lehetetlen piaci, területi folyamatokról utasítás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5 db összehasonlító adat szalámizása, speciális „válogatása”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47500"/>
              <a:buFont typeface="Arial"/>
              <a:buChar char="●"/>
            </a:pPr>
            <a:r>
              <a:rPr b="1" i="0" lang="en-US" sz="2000" u="sng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Várható megvalósítási költségek, bevételek irrealitása</a:t>
            </a:r>
          </a:p>
          <a:p>
            <a:pPr indent="-342900" lvl="0" marL="342900" marR="0" rtl="0" algn="ctr">
              <a:spcBef>
                <a:spcPts val="7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+ - 150 %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0" i="0" lang="en-US" sz="44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CSAK SZABÁLYOSAN</a:t>
            </a:r>
          </a:p>
        </p:txBody>
      </p:sp>
      <p:pic>
        <p:nvPicPr>
          <p:cNvPr id="183" name="Shape 1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1371600"/>
            <a:ext cx="4648200" cy="3297237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Shape 184"/>
          <p:cNvSpPr txBox="1"/>
          <p:nvPr/>
        </p:nvSpPr>
        <p:spPr>
          <a:xfrm>
            <a:off x="5257800" y="1752600"/>
            <a:ext cx="3352800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Ki fogja felhasználni 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Milyen célra készült 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Kihez jut el hivatalból 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Kihez jut el külön 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Shape 185"/>
          <p:cNvSpPr txBox="1"/>
          <p:nvPr/>
        </p:nvSpPr>
        <p:spPr>
          <a:xfrm>
            <a:off x="0" y="5638800"/>
            <a:ext cx="914400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STRICTLY CONFIDENTIAL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/>
          <p:nvPr/>
        </p:nvSpPr>
        <p:spPr>
          <a:xfrm>
            <a:off x="0" y="0"/>
            <a:ext cx="9144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2200"/>
              </a:spcBef>
              <a:buClr>
                <a:schemeClr val="lt1"/>
              </a:buClr>
              <a:buSzPct val="25000"/>
              <a:buFont typeface="Arial Black"/>
              <a:buNone/>
            </a:pPr>
            <a:r>
              <a:rPr b="0" i="0" lang="en-US" sz="44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BÁRKI OLVASHATJA</a:t>
            </a:r>
          </a:p>
        </p:txBody>
      </p:sp>
      <p:pic>
        <p:nvPicPr>
          <p:cNvPr id="191" name="Shape 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914400" y="457200"/>
            <a:ext cx="6858000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Shape 192"/>
          <p:cNvSpPr txBox="1"/>
          <p:nvPr/>
        </p:nvSpPr>
        <p:spPr>
          <a:xfrm>
            <a:off x="0" y="4953000"/>
            <a:ext cx="9144000" cy="16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342900" lvl="0" marL="0" marR="0" rtl="0" algn="l">
              <a:spcBef>
                <a:spcPts val="360"/>
              </a:spcBef>
              <a:buClr>
                <a:schemeClr val="dk1"/>
              </a:buClr>
              <a:buSzPct val="47222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Szakmai szempontoknak, előírásoknak feleljen meg</a:t>
            </a:r>
          </a:p>
          <a:p>
            <a:pPr indent="342900" lvl="0" marL="0" marR="0" rtl="0" algn="l">
              <a:spcBef>
                <a:spcPts val="360"/>
              </a:spcBef>
              <a:buClr>
                <a:schemeClr val="dk1"/>
              </a:buClr>
              <a:buSzPct val="47222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Vitatható elemeket előre indokoljuk ÖNMAGUNKNAK</a:t>
            </a:r>
          </a:p>
          <a:p>
            <a:pPr indent="342900" lvl="0" marL="0" marR="0" rtl="0" algn="l">
              <a:spcBef>
                <a:spcPts val="360"/>
              </a:spcBef>
              <a:buClr>
                <a:schemeClr val="dk1"/>
              </a:buClr>
              <a:buSzPct val="47222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Tájékozódjunk a projektről, a feladatról</a:t>
            </a:r>
          </a:p>
          <a:p>
            <a:pPr indent="342900" lvl="0" marL="0" marR="0" rtl="0" algn="l">
              <a:spcBef>
                <a:spcPts val="360"/>
              </a:spcBef>
              <a:buClr>
                <a:schemeClr val="dk1"/>
              </a:buClr>
              <a:buSzPct val="47222"/>
              <a:buFont typeface="Arial"/>
              <a:buChar char="●"/>
            </a:pPr>
            <a:r>
              <a:rPr b="1" i="0" lang="en-US" sz="1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Készült erre már értékbecslés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152400" y="0"/>
            <a:ext cx="8991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1" i="0" lang="en-US" sz="40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JÓ PÉLDA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0" y="1371600"/>
            <a:ext cx="84582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175" lvl="2" marL="358775" marR="0" rtl="0" algn="l">
              <a:spcBef>
                <a:spcPts val="100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2007.12.31.</a:t>
            </a:r>
          </a:p>
        </p:txBody>
      </p:sp>
      <p:pic>
        <p:nvPicPr>
          <p:cNvPr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5000" y="1066800"/>
            <a:ext cx="7239000" cy="9779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/>
          <p:nvPr/>
        </p:nvSpPr>
        <p:spPr>
          <a:xfrm>
            <a:off x="0" y="4038600"/>
            <a:ext cx="84582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175" lvl="2" marL="358775" marR="0" rtl="0" algn="l">
              <a:spcBef>
                <a:spcPts val="100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2010.12.31.</a:t>
            </a:r>
          </a:p>
        </p:txBody>
      </p:sp>
      <p:pic>
        <p:nvPicPr>
          <p:cNvPr id="201" name="Shape 2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98700" y="3581400"/>
            <a:ext cx="6845300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Shape 202"/>
          <p:cNvSpPr txBox="1"/>
          <p:nvPr/>
        </p:nvSpPr>
        <p:spPr>
          <a:xfrm>
            <a:off x="0" y="2362200"/>
            <a:ext cx="84582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3175" lvl="2" marL="358775" marR="0" rtl="0" algn="l">
              <a:spcBef>
                <a:spcPts val="100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2009.11.30.</a:t>
            </a:r>
          </a:p>
        </p:txBody>
      </p:sp>
      <p:pic>
        <p:nvPicPr>
          <p:cNvPr id="203" name="Shape 20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90800" y="2133600"/>
            <a:ext cx="6553200" cy="11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0" y="4572000"/>
            <a:ext cx="48006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Shape 20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553200" y="4038600"/>
            <a:ext cx="1952625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0" i="0" lang="en-US" sz="40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MI LEHET AZ ELTÉRÉS OKA ?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304800" y="1447800"/>
            <a:ext cx="8458200" cy="24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wrap="square" tIns="46025">
            <a:noAutofit/>
          </a:bodyPr>
          <a:lstStyle/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47916"/>
              <a:buFont typeface="Arial"/>
              <a:buChar char="●"/>
            </a:pPr>
            <a:r>
              <a:rPr b="1" i="0" lang="en-US" sz="24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Piaci, és világgazdasági válság: 	LEHETSÉGES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47916"/>
              <a:buFont typeface="Arial"/>
              <a:buChar char="●"/>
            </a:pPr>
            <a:r>
              <a:rPr b="1" i="0" lang="en-US" sz="24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Megrendelői igények: 			ELKÉPZELHETŐ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47916"/>
              <a:buFont typeface="Arial"/>
              <a:buChar char="●"/>
            </a:pPr>
            <a:r>
              <a:rPr b="1" i="0" lang="en-US" sz="2400" u="none" cap="none" strike="noStrik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Szakmai tévedések sorozata: 	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KIZÁRT !!!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2" name="Shape 2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86262"/>
            <a:ext cx="2085975" cy="2471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Shape 2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83437" y="4191000"/>
            <a:ext cx="1960562" cy="266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type="title"/>
          </p:nvPr>
        </p:nvSpPr>
        <p:spPr>
          <a:xfrm>
            <a:off x="0" y="15240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0" i="0" lang="en-US" sz="40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FEJLESZTÉSI  PROJEKT</a:t>
            </a:r>
          </a:p>
        </p:txBody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381000" y="1371600"/>
            <a:ext cx="8763000" cy="523398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wrap="square" tIns="46025">
            <a:noAutofit/>
          </a:bodyPr>
          <a:lstStyle/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Alsó-Szépdombospuszta, 54 hektár 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Értékbecslés: 2009.07.12.   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Külterületi ingatlan szerepel a tulajdoni lapon.  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Értékbecslő belterületbe vont ingatlanként kezeli.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Építhető terület: 88.000 m2 nettó épület , javaslat 70.000 m2 lakás, 18.000 m2 ipari park</a:t>
            </a: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Tervezett beruházás költsége 94  mEuro (ÁFA nélkül 21 mrdFt) </a:t>
            </a:r>
          </a:p>
          <a:p>
            <a:pPr indent="-342900" lvl="0" marL="342900" marR="0" rtl="0" algn="ctr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Megállapított érték: 11.949.000 Euro ( ÁFA nélkül, akkori árfolyamon 3,226 mrdFt) </a:t>
            </a:r>
          </a:p>
          <a:p>
            <a:pPr indent="-342900" lvl="0" marL="342900" marR="0" rtl="0" algn="ctr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Azaz a terület értéke 222 ezer Euro/1 hektár (kb. 60 millió Ft/hektár)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6 hónapos tulajdoni lapot használt értékelésre. 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Tehát a Tul. lapot a Megrendelő adta oda az Értékbecslőnek.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48437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sng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Területre jelzálog bejegyzés: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Bank:  26.000.000,- Ft</a:t>
            </a:r>
          </a:p>
          <a:p>
            <a:pPr indent="-3429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További 290.000 USD (akkori árfolyamon kb. 54 millió Ft).  Kb. 1 millió Ft/ha jelzálog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/>
          <p:nvPr>
            <p:ph type="title"/>
          </p:nvPr>
        </p:nvSpPr>
        <p:spPr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0" i="0" lang="en-US" sz="4000" u="none" cap="none" strike="noStrik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ÉRTÉKBECSLŐK FELELŐSSÉGE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381000" y="914400"/>
            <a:ext cx="8763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Nem lehet mindig hinni a számításnak</a:t>
            </a:r>
          </a:p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JÓZAN PARASZTI ÉSZRE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Shape 2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5943600" y="1752600"/>
            <a:ext cx="3200400" cy="2674937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Shape 227"/>
          <p:cNvSpPr txBox="1"/>
          <p:nvPr/>
        </p:nvSpPr>
        <p:spPr>
          <a:xfrm>
            <a:off x="1524000" y="2743200"/>
            <a:ext cx="44958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Lehet túl rugalmasan kezelni a Megrendelői igényeket</a:t>
            </a:r>
          </a:p>
        </p:txBody>
      </p:sp>
      <p:pic>
        <p:nvPicPr>
          <p:cNvPr id="228" name="Shape 2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81800" y="4643437"/>
            <a:ext cx="2066925" cy="2214562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 txBox="1"/>
          <p:nvPr/>
        </p:nvSpPr>
        <p:spPr>
          <a:xfrm>
            <a:off x="1676400" y="5029200"/>
            <a:ext cx="44958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rgbClr val="3333FF"/>
                </a:solidFill>
                <a:latin typeface="Arial"/>
                <a:ea typeface="Arial"/>
                <a:cs typeface="Arial"/>
                <a:sym typeface="Arial"/>
              </a:rPr>
              <a:t>Lehet meggyőzni a Megrendelőt, vagy kiszállni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x="179387" y="260350"/>
            <a:ext cx="896461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rIns="92075" wrap="square" tIns="460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 Black"/>
              <a:buNone/>
            </a:pPr>
            <a:r>
              <a:rPr b="0" i="0" lang="en-US" sz="4400" u="none" cap="none" strike="noStrike">
                <a:solidFill>
                  <a:srgbClr val="000099"/>
                </a:solidFill>
                <a:latin typeface="Arial Black"/>
                <a:ea typeface="Arial Black"/>
                <a:cs typeface="Arial Black"/>
                <a:sym typeface="Arial Black"/>
              </a:rPr>
              <a:t>KÖSZÖNÖM A FIGYELMET!</a:t>
            </a:r>
          </a:p>
        </p:txBody>
      </p:sp>
      <p:sp>
        <p:nvSpPr>
          <p:cNvPr id="235" name="Shape 235"/>
          <p:cNvSpPr txBox="1"/>
          <p:nvPr>
            <p:ph idx="1" type="body"/>
          </p:nvPr>
        </p:nvSpPr>
        <p:spPr>
          <a:xfrm>
            <a:off x="179387" y="2971800"/>
            <a:ext cx="8785225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wrap="square" tIns="46025">
            <a:noAutofit/>
          </a:bodyPr>
          <a:lstStyle/>
          <a:p>
            <a:pPr indent="-342900" lvl="0" marL="342900" marR="0" rtl="0" algn="ct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Leitner József EUFIM</a:t>
            </a:r>
          </a:p>
          <a:p>
            <a:pPr indent="-342900" lvl="0" marL="342900" marR="0" rtl="0" algn="ct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06-20-364-2585</a:t>
            </a:r>
          </a:p>
          <a:p>
            <a:pPr indent="-342900" lvl="0" marL="342900" marR="0" rtl="0" algn="ct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rgbClr val="000099"/>
                </a:solidFill>
                <a:latin typeface="Arial"/>
                <a:ea typeface="Arial"/>
                <a:cs typeface="Arial"/>
                <a:sym typeface="Arial"/>
              </a:rPr>
              <a:t>leitner.jozsef@gmail.com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">
  <a:themeElements>
    <a:clrScheme name="8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Custom">
  <a:themeElements>
    <a:clrScheme name="11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Custom">
  <a:themeElements>
    <a:clrScheme name="13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Custom">
  <a:themeElements>
    <a:clrScheme name="5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Custom">
  <a:themeElements>
    <a:clrScheme name="7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Custom">
  <a:themeElements>
    <a:clrScheme name="1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Custom">
  <a:themeElements>
    <a:clrScheme name="6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10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">
  <a:themeElements>
    <a:clrScheme name="4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">
  <a:themeElements>
    <a:clrScheme name="3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Custom">
  <a:themeElements>
    <a:clrScheme name="2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Custom">
  <a:themeElements>
    <a:clrScheme name="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Custom">
  <a:themeElements>
    <a:clrScheme name="9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Custom">
  <a:themeElements>
    <a:clrScheme name="12_Default Design 1">
      <a:dk1>
        <a:srgbClr val="FFFFFF"/>
      </a:dk1>
      <a:lt1>
        <a:srgbClr val="0066CC"/>
      </a:lt1>
      <a:dk2>
        <a:srgbClr val="CBCBCB"/>
      </a:dk2>
      <a:lt2>
        <a:srgbClr val="000000"/>
      </a:lt2>
      <a:accent1>
        <a:srgbClr val="00CCFF"/>
      </a:accent1>
      <a:accent2>
        <a:srgbClr val="00FFCC"/>
      </a:accent2>
      <a:accent3>
        <a:srgbClr val="0066CC"/>
      </a:accent3>
      <a:accent4>
        <a:srgbClr val="00CCFF"/>
      </a:accent4>
      <a:accent5>
        <a:srgbClr val="00FFCC"/>
      </a:accent5>
      <a:accent6>
        <a:srgbClr val="0066CC"/>
      </a:accent6>
      <a:hlink>
        <a:srgbClr val="FF3300"/>
      </a:hlink>
      <a:folHlink>
        <a:srgbClr val="FF7C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